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01" r:id="rId2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あだち みゆき" initials="あみ" lastIdx="1" clrIdx="0">
    <p:extLst>
      <p:ext uri="{19B8F6BF-5375-455C-9EA6-DF929625EA0E}">
        <p15:presenceInfo xmlns:p15="http://schemas.microsoft.com/office/powerpoint/2012/main" userId="7445ee9994af425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5D550-99AB-416E-8F16-6FA4212B86E7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301DD-C014-47FB-A5CC-8BB9BEEF1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4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E0022-EA84-4A62-8555-C427060EF9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49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9A326F-FAB2-4731-A0CF-F63BF9954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08CB4B-368B-47CC-B4D7-25162F84D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A574F3-D9C3-4C37-ADA4-E51A5BFF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9C88A-D8F8-4BB6-8C04-D69432CBC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76E615-F4E9-4439-8A36-1BAAFFAA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90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D0048-39F1-4DD7-976C-7F538D45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891956-DAAE-4D8C-99CA-0A5B75D8A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D7B919-CF54-4743-8498-59355A59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BDEF24-D7B8-4252-AEEF-EE5471AA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1F4D41-DCEC-4DE4-B30B-624C1E78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90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6EBF97E-D3D9-4B5F-BFD0-BCFB3B211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AE5D39-A733-418D-83DA-71158B891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61CF32-E06C-47C0-A4BA-EAED59FB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709A30-2091-449B-9623-55751389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8CD78C-9A69-4971-90BC-861C3011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58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BB0ECB-8660-496B-8ECF-15F53FC3B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FA6B7-6A38-468B-970A-79A7745DE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2536A-897D-44A9-95BA-55EFCBC94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31FE7-5CC9-4C5B-A020-C065C3AF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A4228A-AED0-4F23-A6DF-D48A689C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91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6DA4AA-081E-4BC1-8846-B501B556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43205D-928D-4401-BEE7-4837C6F4A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3EB4E-8BE7-4C36-ACDE-5A225A45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88266B-FE86-4F27-986F-9A5BF485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C8BC89-7499-427C-B942-ADC43D6C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4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6ABDF-B5D1-4E1C-8B18-1BDC512D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5543F-C71A-4F06-82C9-565E79E18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CDBBDE-3E42-4384-AF96-D3F07AFB4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59C937-9955-4BDA-B111-854588B6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35F01E-95B7-4A05-B705-C4BC61D9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3CFE16-1A32-4B19-8F95-A33A13BB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5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B4A98E-6084-4F55-BBF2-445F561EC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C409C7-4F8F-4C5E-BF5B-EB670FA5B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162F0F-DBB5-4651-B695-0173F4798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83C55A-9692-4BFB-B767-EC6F5ADB9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7440-0190-4795-9297-B2A797001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341F88-7634-409C-BEB8-1C0C05D9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E56C13-85D9-4CFF-B009-F9D1ADC2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97BF0F-4E2A-4AF4-81FA-FE6B83821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37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757F23-9FF6-4CE0-B677-8EC2CA205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B54EE6-3ACC-42B4-A88F-0283E2AF8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37250E-A5F2-4E82-92C1-18F0B19F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061812-ADD7-4CC2-9974-420C62B7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53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5BD364-2D2A-4F7A-903F-634D98D4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4AB559-C44D-42DB-B4F0-30B42BCD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1CC349-05F2-45FD-87B4-FAE9BD9BD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3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2F7E16-4608-40F7-9426-F38A65DF9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A24980-58EB-4E89-93F0-CB4A07FFD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42BCC5-4CD6-4055-9AD2-3469FD159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F903A-52CA-4E23-9349-B886E7D6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A74AE1-F574-4015-ABA2-8C5732DB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C6706D-B4DA-428A-B5DC-5C22585F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16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D111B4-D712-4D1F-8286-16EC848A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FF58EE-56E6-4726-BB0E-A27EDA517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40F1C5-AED5-4837-8E3F-A14C5B856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BD5C3E-2B3C-43C0-A533-574D6E3D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65D501-D766-496B-B0C7-6ED895B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5C152A-FD0E-441D-90F6-0F6A6063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65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894ABA-56DE-48D9-A888-29C486A1B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D33EC7-99C8-46FB-A682-944999A04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02F25B-7A70-42F6-962B-4A48732CE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C7936-B6D0-4426-9F31-EA3F217CD9DD}" type="datetimeFigureOut">
              <a:rPr kumimoji="1" lang="ja-JP" altLang="en-US" smtClean="0"/>
              <a:t>2022/2/23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FA3103-1B4D-49F5-B028-11471E1B5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CB3173-9D34-4473-B2DD-B2D9438AA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F5B34-765C-44D1-A2A1-97EB9B754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9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36402" y="5937087"/>
            <a:ext cx="10167256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9680" y="130768"/>
            <a:ext cx="7533819" cy="6391630"/>
            <a:chOff x="1344705" y="94129"/>
            <a:chExt cx="9412941" cy="5954284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1344705" y="94129"/>
              <a:ext cx="9412941" cy="5768789"/>
              <a:chOff x="1035424" y="322729"/>
              <a:chExt cx="9412941" cy="5768789"/>
            </a:xfrm>
          </p:grpSpPr>
          <p:cxnSp>
            <p:nvCxnSpPr>
              <p:cNvPr id="14" name="直線コネクタ 13"/>
              <p:cNvCxnSpPr/>
              <p:nvPr/>
            </p:nvCxnSpPr>
            <p:spPr>
              <a:xfrm>
                <a:off x="2514600" y="322729"/>
                <a:ext cx="0" cy="576878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035424" y="4881282"/>
                <a:ext cx="941294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2" name="テキスト ボックス 31"/>
            <p:cNvSpPr txBox="1"/>
            <p:nvPr/>
          </p:nvSpPr>
          <p:spPr>
            <a:xfrm>
              <a:off x="2314417" y="3762243"/>
              <a:ext cx="576816" cy="40409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900" b="1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自分や</a:t>
              </a:r>
              <a:endParaRPr kumimoji="1" lang="en-US" altLang="ja-JP" sz="9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b="1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当事者</a:t>
              </a:r>
              <a:endParaRPr kumimoji="1" lang="ja-JP" altLang="en-US" sz="9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417436" y="3240567"/>
              <a:ext cx="403770" cy="30105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900" b="1" dirty="0">
                  <a:solidFill>
                    <a:srgbClr val="FF0000"/>
                  </a:solidFill>
                  <a:latin typeface="+mn-ea"/>
                </a:rPr>
                <a:t>家族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416101" y="2411165"/>
              <a:ext cx="403770" cy="51609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900" b="1" dirty="0">
                  <a:solidFill>
                    <a:schemeClr val="accent2"/>
                  </a:solidFill>
                  <a:latin typeface="+mn-ea"/>
                </a:rPr>
                <a:t>身近な人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113625" y="266319"/>
              <a:ext cx="999814" cy="143910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900" b="1" dirty="0">
                  <a:solidFill>
                    <a:srgbClr val="00B0F0"/>
                  </a:solidFill>
                  <a:latin typeface="+mn-ea"/>
                </a:rPr>
                <a:t>地球・宇宙の</a:t>
              </a:r>
              <a:endParaRPr kumimoji="1" lang="en-US" altLang="ja-JP" sz="900" b="1" dirty="0">
                <a:solidFill>
                  <a:srgbClr val="00B0F0"/>
                </a:solidFill>
                <a:latin typeface="+mn-ea"/>
              </a:endParaRPr>
            </a:p>
            <a:p>
              <a:r>
                <a:rPr lang="ja-JP" altLang="en-US" sz="900" b="1" dirty="0">
                  <a:solidFill>
                    <a:srgbClr val="00B0F0"/>
                  </a:solidFill>
                  <a:latin typeface="+mn-ea"/>
                </a:rPr>
                <a:t>　多様な生物</a:t>
              </a:r>
              <a:endParaRPr lang="en-US" altLang="ja-JP" sz="900" b="1" dirty="0">
                <a:solidFill>
                  <a:srgbClr val="00B0F0"/>
                </a:solidFill>
                <a:latin typeface="+mn-ea"/>
              </a:endParaRPr>
            </a:p>
            <a:p>
              <a:r>
                <a:rPr lang="ja-JP" altLang="en-US" sz="900" b="1" dirty="0">
                  <a:latin typeface="+mn-ea"/>
                </a:rPr>
                <a:t>　</a:t>
              </a:r>
              <a:r>
                <a:rPr lang="ja-JP" altLang="en-US" sz="900" b="1" dirty="0">
                  <a:solidFill>
                    <a:srgbClr val="00B0F0"/>
                  </a:solidFill>
                  <a:latin typeface="+mn-ea"/>
                </a:rPr>
                <a:t>（人々を含む）</a:t>
              </a:r>
              <a:r>
                <a:rPr lang="ja-JP" altLang="en-US" sz="1100" b="1" dirty="0">
                  <a:solidFill>
                    <a:srgbClr val="00B0F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endParaRPr lang="en-US" altLang="ja-JP" sz="1100" b="1" dirty="0">
                <a:solidFill>
                  <a:srgbClr val="00B0F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</a:t>
              </a:r>
              <a:endParaRPr kumimoji="1"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21851" y="444456"/>
              <a:ext cx="384205" cy="560395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「食行動」や「地域の食の営み」を共にする人びと・組織等・地域のサイズ</a:t>
              </a: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F19B6-625B-489F-A540-517AC37183E0}"/>
              </a:ext>
            </a:extLst>
          </p:cNvPr>
          <p:cNvSpPr txBox="1"/>
          <p:nvPr/>
        </p:nvSpPr>
        <p:spPr>
          <a:xfrm>
            <a:off x="656811" y="5945639"/>
            <a:ext cx="108783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　　　　図４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地球・宇宙を視野に持つ「共食の概念」</a:t>
            </a:r>
            <a:r>
              <a:rPr lang="ja-JP" altLang="en-US" sz="14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ja-JP" altLang="en-US" sz="1200" dirty="0">
                <a:latin typeface="HGP創英角ｺﾞｼｯｸUB" pitchFamily="50" charset="-128"/>
                <a:ea typeface="HGP創英角ｺﾞｼｯｸUB" pitchFamily="50" charset="-128"/>
              </a:rPr>
              <a:t>または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「共食の様式」</a:t>
            </a:r>
            <a:r>
              <a:rPr lang="ja-JP" altLang="en-US" sz="1400" dirty="0"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とその重層性</a:t>
            </a:r>
            <a:endParaRPr lang="en-US" altLang="ja-JP" sz="20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　　　　　　　　　　　</a:t>
            </a:r>
            <a:r>
              <a:rPr lang="ja-JP" altLang="en-US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足立己幸</a:t>
            </a:r>
            <a:r>
              <a:rPr lang="en-US" altLang="ja-JP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.</a:t>
            </a:r>
            <a:r>
              <a:rPr lang="ja-JP" altLang="en-US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日本栄養改善学会東北支部総会特別講演・資料</a:t>
            </a:r>
            <a:r>
              <a:rPr lang="en-US" altLang="ja-JP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1.</a:t>
            </a:r>
            <a:r>
              <a:rPr lang="ja-JP" altLang="en-US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図７の一部修正（</a:t>
            </a:r>
            <a:r>
              <a:rPr lang="en-US" altLang="ja-JP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2022</a:t>
            </a:r>
            <a:r>
              <a:rPr lang="ja-JP" altLang="en-US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．</a:t>
            </a:r>
            <a:r>
              <a:rPr lang="en-US" altLang="ja-JP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2.21</a:t>
            </a:r>
            <a:r>
              <a:rPr lang="ja-JP" altLang="en-US" sz="10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）　</a:t>
            </a:r>
            <a:r>
              <a:rPr lang="ja-JP" altLang="en-US" sz="1000" dirty="0"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　　　　　　</a:t>
            </a:r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　　　</a:t>
            </a:r>
            <a:r>
              <a:rPr lang="ja-JP" altLang="en-US" sz="105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</a:t>
            </a:r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　　</a:t>
            </a:r>
            <a:endParaRPr kumimoji="1" lang="ja-JP" altLang="en-US" sz="1000" b="1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522A43-40E4-4CA3-8B4B-2FD5CDCF7044}"/>
              </a:ext>
            </a:extLst>
          </p:cNvPr>
          <p:cNvSpPr txBox="1"/>
          <p:nvPr/>
        </p:nvSpPr>
        <p:spPr>
          <a:xfrm>
            <a:off x="2103566" y="5034254"/>
            <a:ext cx="154045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〇「食事」を食べる行動</a:t>
            </a:r>
            <a:endParaRPr kumimoji="1" lang="en-US" altLang="ja-JP" sz="9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E0D275B7-98BD-478A-9689-A7E61E10ADB2}"/>
              </a:ext>
            </a:extLst>
          </p:cNvPr>
          <p:cNvSpPr txBox="1"/>
          <p:nvPr/>
        </p:nvSpPr>
        <p:spPr>
          <a:xfrm>
            <a:off x="3416261" y="5044902"/>
            <a:ext cx="4127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　〇食事を作る行動</a:t>
            </a:r>
            <a:endParaRPr kumimoji="1" lang="en-US" altLang="ja-JP" sz="900" b="1" dirty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/>
              <a:t>〇食情報を交流し、「食を営む力」を形成し、実践し、発信する行動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6EC1EE-3952-45D3-8B9D-6775C10A2ABD}"/>
              </a:ext>
            </a:extLst>
          </p:cNvPr>
          <p:cNvSpPr txBox="1"/>
          <p:nvPr/>
        </p:nvSpPr>
        <p:spPr>
          <a:xfrm>
            <a:off x="2006522" y="3785696"/>
            <a:ext cx="857927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highlight>
                  <a:srgbClr val="FF0000"/>
                </a:highlight>
                <a:latin typeface="+mn-ea"/>
              </a:rPr>
              <a:t>ⓐ</a:t>
            </a:r>
            <a:r>
              <a:rPr kumimoji="1" lang="ja-JP" altLang="en-US" sz="1050" b="1" dirty="0">
                <a:solidFill>
                  <a:srgbClr val="FF0000"/>
                </a:solidFill>
                <a:latin typeface="+mn-ea"/>
              </a:rPr>
              <a:t>家族と</a:t>
            </a:r>
            <a:endParaRPr kumimoji="1" lang="en-US" altLang="ja-JP" sz="105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50" b="1" dirty="0">
                <a:solidFill>
                  <a:srgbClr val="FF0000"/>
                </a:solidFill>
                <a:latin typeface="+mn-ea"/>
              </a:rPr>
              <a:t>共「食事」</a:t>
            </a:r>
            <a:endParaRPr kumimoji="1" lang="ja-JP" altLang="en-US" sz="105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85E547C-017E-4181-9111-4A2B008B76DA}"/>
              </a:ext>
            </a:extLst>
          </p:cNvPr>
          <p:cNvSpPr txBox="1"/>
          <p:nvPr/>
        </p:nvSpPr>
        <p:spPr>
          <a:xfrm>
            <a:off x="2636973" y="2679565"/>
            <a:ext cx="225597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highlight>
                  <a:srgbClr val="FFFF00"/>
                </a:highlight>
                <a:latin typeface="+mn-ea"/>
              </a:rPr>
              <a:t>ⓒ身近な人と共「食事」</a:t>
            </a:r>
            <a:endParaRPr kumimoji="1" lang="en-US" altLang="ja-JP" sz="1050" b="1" dirty="0"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50" b="1" dirty="0">
                <a:highlight>
                  <a:srgbClr val="FFFF00"/>
                </a:highlight>
                <a:latin typeface="+mn-ea"/>
              </a:rPr>
              <a:t>　　　　共「食行動</a:t>
            </a:r>
            <a:r>
              <a:rPr kumimoji="1" lang="ja-JP" altLang="en-US" sz="1200" b="1" dirty="0">
                <a:highlight>
                  <a:srgbClr val="FFFF00"/>
                </a:highlight>
                <a:latin typeface="+mn-ea"/>
              </a:rPr>
              <a:t>」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B27DEB7-AB15-4A35-BEB4-CAE936AFF37E}"/>
              </a:ext>
            </a:extLst>
          </p:cNvPr>
          <p:cNvSpPr txBox="1"/>
          <p:nvPr/>
        </p:nvSpPr>
        <p:spPr>
          <a:xfrm>
            <a:off x="4090199" y="3369319"/>
            <a:ext cx="3476666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800" b="1" dirty="0">
              <a:latin typeface="+mn-ea"/>
            </a:endParaRPr>
          </a:p>
          <a:p>
            <a:r>
              <a:rPr kumimoji="1" lang="ja-JP" altLang="en-US" sz="1000" b="1" dirty="0">
                <a:highlight>
                  <a:srgbClr val="00FF00"/>
                </a:highlight>
                <a:latin typeface="+mn-ea"/>
              </a:rPr>
              <a:t>ⓓー３</a:t>
            </a:r>
            <a:endParaRPr kumimoji="1" lang="en-US" altLang="ja-JP" sz="1000" b="1" dirty="0">
              <a:highlight>
                <a:srgbClr val="00FF00"/>
              </a:highlight>
              <a:latin typeface="+mn-ea"/>
            </a:endParaRPr>
          </a:p>
          <a:p>
            <a:r>
              <a:rPr lang="ja-JP" altLang="en-US" sz="800" dirty="0">
                <a:solidFill>
                  <a:schemeClr val="accent6"/>
                </a:solidFill>
                <a:latin typeface="+mn-ea"/>
              </a:rPr>
              <a:t>ⓓ</a:t>
            </a:r>
            <a:r>
              <a:rPr lang="en-US" altLang="ja-JP" sz="800" dirty="0">
                <a:solidFill>
                  <a:schemeClr val="accent6"/>
                </a:solidFill>
                <a:latin typeface="+mn-ea"/>
              </a:rPr>
              <a:t>-1</a:t>
            </a:r>
            <a:r>
              <a:rPr lang="ja-JP" altLang="en-US" sz="800" dirty="0">
                <a:solidFill>
                  <a:schemeClr val="accent6"/>
                </a:solidFill>
                <a:latin typeface="+mn-ea"/>
              </a:rPr>
              <a:t>や</a:t>
            </a:r>
            <a:r>
              <a:rPr lang="en-US" altLang="ja-JP" sz="800" dirty="0">
                <a:solidFill>
                  <a:schemeClr val="accent6"/>
                </a:solidFill>
                <a:latin typeface="+mn-ea"/>
              </a:rPr>
              <a:t>2</a:t>
            </a:r>
            <a:r>
              <a:rPr lang="ja-JP" altLang="en-US" sz="800" dirty="0">
                <a:solidFill>
                  <a:schemeClr val="accent6"/>
                </a:solidFill>
                <a:latin typeface="+mn-ea"/>
              </a:rPr>
              <a:t>の協働・連携が新しい共「地域の食の営み」の場をつくり、支援し、さらに多様な「地域の食の営み」や環境を創造する</a:t>
            </a:r>
            <a:endParaRPr lang="en-US" altLang="ja-JP" sz="800" dirty="0">
              <a:solidFill>
                <a:schemeClr val="accent6"/>
              </a:solidFill>
              <a:latin typeface="+mn-ea"/>
            </a:endParaRPr>
          </a:p>
          <a:p>
            <a:r>
              <a:rPr lang="ja-JP" altLang="en-US" sz="1050" b="1" dirty="0">
                <a:highlight>
                  <a:srgbClr val="00FF00"/>
                </a:highlight>
                <a:latin typeface="+mn-ea"/>
              </a:rPr>
              <a:t>多様な生活・活動者がかかわる共「地域の食の営み」</a:t>
            </a:r>
            <a:endParaRPr kumimoji="1" lang="en-US" altLang="ja-JP" sz="1050" b="1" dirty="0">
              <a:highlight>
                <a:srgbClr val="00FF00"/>
              </a:highlight>
              <a:latin typeface="+mn-ea"/>
            </a:endParaRPr>
          </a:p>
          <a:p>
            <a:endParaRPr lang="en-US" altLang="ja-JP" sz="800" b="1" dirty="0">
              <a:latin typeface="+mn-ea"/>
            </a:endParaRPr>
          </a:p>
        </p:txBody>
      </p:sp>
      <p:sp>
        <p:nvSpPr>
          <p:cNvPr id="2" name="ハート 1">
            <a:extLst>
              <a:ext uri="{FF2B5EF4-FFF2-40B4-BE49-F238E27FC236}">
                <a16:creationId xmlns:a16="http://schemas.microsoft.com/office/drawing/2014/main" id="{4E416749-7740-484D-8E6F-271D92B72727}"/>
              </a:ext>
            </a:extLst>
          </p:cNvPr>
          <p:cNvSpPr/>
          <p:nvPr/>
        </p:nvSpPr>
        <p:spPr>
          <a:xfrm flipH="1">
            <a:off x="10889529" y="85687"/>
            <a:ext cx="914401" cy="892552"/>
          </a:xfrm>
          <a:prstGeom prst="heart">
            <a:avLst/>
          </a:prstGeom>
          <a:solidFill>
            <a:srgbClr val="FFFF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876B08D-8C95-4462-8646-B1507B21BA61}"/>
              </a:ext>
            </a:extLst>
          </p:cNvPr>
          <p:cNvSpPr txBox="1"/>
          <p:nvPr/>
        </p:nvSpPr>
        <p:spPr>
          <a:xfrm>
            <a:off x="11149590" y="245768"/>
            <a:ext cx="15039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SDG</a:t>
            </a:r>
            <a:r>
              <a:rPr lang="ja-JP" altLang="en-US" sz="12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ｓ</a:t>
            </a:r>
            <a:endParaRPr lang="en-US" altLang="ja-JP" sz="12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12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”５つの</a:t>
            </a:r>
            <a:r>
              <a:rPr lang="en-US" altLang="ja-JP" sz="12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P</a:t>
            </a:r>
            <a:r>
              <a:rPr lang="ja-JP" altLang="en-US" sz="12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629E4B-B52A-4171-8338-92F773CFDD66}"/>
              </a:ext>
            </a:extLst>
          </p:cNvPr>
          <p:cNvSpPr txBox="1"/>
          <p:nvPr/>
        </p:nvSpPr>
        <p:spPr>
          <a:xfrm>
            <a:off x="4888321" y="5623519"/>
            <a:ext cx="3980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共有する「食行動」や「地域の食の営み」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5C5DAE8-51E0-4DCA-9540-32886498BEC8}"/>
              </a:ext>
            </a:extLst>
          </p:cNvPr>
          <p:cNvSpPr txBox="1"/>
          <p:nvPr/>
        </p:nvSpPr>
        <p:spPr>
          <a:xfrm>
            <a:off x="3063690" y="3476701"/>
            <a:ext cx="195417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highlight>
                  <a:srgbClr val="FF0000"/>
                </a:highlight>
              </a:rPr>
              <a:t>ⓑ</a:t>
            </a:r>
            <a:r>
              <a:rPr kumimoji="1" lang="ja-JP" altLang="en-US" sz="1050" b="1" dirty="0">
                <a:solidFill>
                  <a:srgbClr val="FF0000"/>
                </a:solidFill>
              </a:rPr>
              <a:t>家族と</a:t>
            </a:r>
            <a:endParaRPr kumimoji="1" lang="en-US" altLang="ja-JP" sz="1050" b="1" dirty="0">
              <a:solidFill>
                <a:srgbClr val="FF0000"/>
              </a:solidFill>
            </a:endParaRPr>
          </a:p>
          <a:p>
            <a:r>
              <a:rPr lang="ja-JP" altLang="en-US" sz="1050" b="1" dirty="0">
                <a:solidFill>
                  <a:srgbClr val="FF0000"/>
                </a:solidFill>
              </a:rPr>
              <a:t>共</a:t>
            </a:r>
            <a:r>
              <a:rPr kumimoji="1" lang="ja-JP" altLang="en-US" sz="1050" b="1" dirty="0">
                <a:solidFill>
                  <a:srgbClr val="FF0000"/>
                </a:solidFill>
              </a:rPr>
              <a:t>「食行動</a:t>
            </a:r>
            <a:r>
              <a:rPr kumimoji="1" lang="ja-JP" altLang="en-US" sz="1050" b="1" dirty="0"/>
              <a:t>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3D82C9D-44BE-4287-9B28-BFF281FB0ACB}"/>
              </a:ext>
            </a:extLst>
          </p:cNvPr>
          <p:cNvSpPr txBox="1"/>
          <p:nvPr/>
        </p:nvSpPr>
        <p:spPr>
          <a:xfrm>
            <a:off x="1294182" y="5035137"/>
            <a:ext cx="11893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+mn-ea"/>
              </a:rPr>
              <a:t>  </a:t>
            </a:r>
            <a:r>
              <a:rPr kumimoji="1" lang="ja-JP" altLang="en-US" sz="900" b="1" dirty="0">
                <a:latin typeface="+mn-ea"/>
              </a:rPr>
              <a:t>「食行動</a:t>
            </a:r>
            <a:r>
              <a:rPr kumimoji="1" lang="ja-JP" altLang="en-US" sz="900" dirty="0">
                <a:latin typeface="+mn-ea"/>
              </a:rPr>
              <a:t>」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02E453A-7D47-4A8A-AADA-FD411EDC2AD6}"/>
              </a:ext>
            </a:extLst>
          </p:cNvPr>
          <p:cNvSpPr txBox="1"/>
          <p:nvPr/>
        </p:nvSpPr>
        <p:spPr>
          <a:xfrm flipH="1">
            <a:off x="1340351" y="5329732"/>
            <a:ext cx="2356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n-ea"/>
              </a:rPr>
              <a:t>「地域の食の営み」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874453C-39FA-4355-B9EC-67BBF7FF59B8}"/>
              </a:ext>
            </a:extLst>
          </p:cNvPr>
          <p:cNvSpPr txBox="1"/>
          <p:nvPr/>
        </p:nvSpPr>
        <p:spPr>
          <a:xfrm>
            <a:off x="869331" y="1283323"/>
            <a:ext cx="323165" cy="13391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00B050"/>
                </a:solidFill>
              </a:rPr>
              <a:t>地域の人びと・組織等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319B834-CAD5-4A93-94C7-2603468B1CA8}"/>
              </a:ext>
            </a:extLst>
          </p:cNvPr>
          <p:cNvSpPr txBox="1"/>
          <p:nvPr/>
        </p:nvSpPr>
        <p:spPr>
          <a:xfrm>
            <a:off x="2536181" y="5348148"/>
            <a:ext cx="40754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+mn-ea"/>
              </a:rPr>
              <a:t>◇地域における人間と食物と地域のかかわりとその循環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5A495834-6A10-425F-8733-223F2DCE5831}"/>
              </a:ext>
            </a:extLst>
          </p:cNvPr>
          <p:cNvSpPr txBox="1"/>
          <p:nvPr/>
        </p:nvSpPr>
        <p:spPr>
          <a:xfrm rot="163716">
            <a:off x="8670657" y="390556"/>
            <a:ext cx="262990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highlight>
                  <a:srgbClr val="00FFFF"/>
                </a:highlight>
                <a:latin typeface="+mn-ea"/>
              </a:rPr>
              <a:t>ⓔ</a:t>
            </a:r>
            <a:r>
              <a:rPr kumimoji="1" lang="ja-JP" altLang="en-US" sz="800" dirty="0">
                <a:latin typeface="+mn-ea"/>
              </a:rPr>
              <a:t>気候変動や</a:t>
            </a:r>
            <a:r>
              <a:rPr kumimoji="1" lang="en-US" altLang="ja-JP" sz="800" dirty="0">
                <a:latin typeface="+mn-ea"/>
              </a:rPr>
              <a:t>COVID-19</a:t>
            </a:r>
            <a:r>
              <a:rPr kumimoji="1" lang="ja-JP" altLang="en-US" sz="800" dirty="0">
                <a:latin typeface="+mn-ea"/>
              </a:rPr>
              <a:t>の世界的な感染拡大等「環境の質」の変化に対応した、よりより「生活の質」との共生に向け思い合い、考えあい、実践へとつなげる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050" b="1" dirty="0">
                <a:highlight>
                  <a:srgbClr val="00FFFF"/>
                </a:highlight>
                <a:latin typeface="+mn-ea"/>
              </a:rPr>
              <a:t>人間として（自分・家族・身近な人や地域の人々と共「地球</a:t>
            </a:r>
            <a:r>
              <a:rPr kumimoji="1" lang="en-US" altLang="ja-JP" sz="1050" b="1" dirty="0">
                <a:highlight>
                  <a:srgbClr val="00FFFF"/>
                </a:highlight>
                <a:latin typeface="+mn-ea"/>
              </a:rPr>
              <a:t>/</a:t>
            </a:r>
            <a:r>
              <a:rPr kumimoji="1" lang="ja-JP" altLang="en-US" sz="1050" b="1" dirty="0">
                <a:highlight>
                  <a:srgbClr val="00FFFF"/>
                </a:highlight>
                <a:latin typeface="+mn-ea"/>
              </a:rPr>
              <a:t>宇宙の食の営み」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A906EE6-CDD0-4A01-B757-C26290819A9A}"/>
              </a:ext>
            </a:extLst>
          </p:cNvPr>
          <p:cNvSpPr/>
          <p:nvPr/>
        </p:nvSpPr>
        <p:spPr>
          <a:xfrm>
            <a:off x="1966538" y="3466222"/>
            <a:ext cx="1129271" cy="100338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AFF69F4-5246-4A1C-820D-85A63BEFA728}"/>
              </a:ext>
            </a:extLst>
          </p:cNvPr>
          <p:cNvSpPr/>
          <p:nvPr/>
        </p:nvSpPr>
        <p:spPr>
          <a:xfrm rot="20389493">
            <a:off x="1978302" y="3180794"/>
            <a:ext cx="2086235" cy="1301369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802CFF01-AC48-4C40-A079-32010A4C1879}"/>
              </a:ext>
            </a:extLst>
          </p:cNvPr>
          <p:cNvSpPr/>
          <p:nvPr/>
        </p:nvSpPr>
        <p:spPr>
          <a:xfrm rot="20329692">
            <a:off x="1654006" y="1891777"/>
            <a:ext cx="5935090" cy="2426936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F8EBE6DF-B6E9-4B5E-96FC-0F21CE9763D1}"/>
              </a:ext>
            </a:extLst>
          </p:cNvPr>
          <p:cNvSpPr/>
          <p:nvPr/>
        </p:nvSpPr>
        <p:spPr>
          <a:xfrm rot="20061754">
            <a:off x="1777604" y="2256394"/>
            <a:ext cx="3657784" cy="2048617"/>
          </a:xfrm>
          <a:prstGeom prst="ellipse">
            <a:avLst/>
          </a:prstGeom>
          <a:noFill/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ハート 65">
            <a:extLst>
              <a:ext uri="{FF2B5EF4-FFF2-40B4-BE49-F238E27FC236}">
                <a16:creationId xmlns:a16="http://schemas.microsoft.com/office/drawing/2014/main" id="{ECFA589B-AFBE-4A7B-A74A-69016C298D6D}"/>
              </a:ext>
            </a:extLst>
          </p:cNvPr>
          <p:cNvSpPr/>
          <p:nvPr/>
        </p:nvSpPr>
        <p:spPr>
          <a:xfrm>
            <a:off x="10376353" y="1262672"/>
            <a:ext cx="588929" cy="415005"/>
          </a:xfrm>
          <a:prstGeom prst="heart">
            <a:avLst/>
          </a:prstGeom>
          <a:solidFill>
            <a:srgbClr val="FFFF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70" name="ハート 69">
            <a:extLst>
              <a:ext uri="{FF2B5EF4-FFF2-40B4-BE49-F238E27FC236}">
                <a16:creationId xmlns:a16="http://schemas.microsoft.com/office/drawing/2014/main" id="{A757792B-F6BD-40B8-B881-72AE2564E297}"/>
              </a:ext>
            </a:extLst>
          </p:cNvPr>
          <p:cNvSpPr/>
          <p:nvPr/>
        </p:nvSpPr>
        <p:spPr>
          <a:xfrm>
            <a:off x="9042134" y="2554934"/>
            <a:ext cx="505505" cy="302926"/>
          </a:xfrm>
          <a:prstGeom prst="heart">
            <a:avLst/>
          </a:prstGeom>
          <a:solidFill>
            <a:srgbClr val="FFFF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47B68CF6-E93F-4E56-9EEA-A8000994A6A5}"/>
              </a:ext>
            </a:extLst>
          </p:cNvPr>
          <p:cNvSpPr/>
          <p:nvPr/>
        </p:nvSpPr>
        <p:spPr>
          <a:xfrm rot="20370396">
            <a:off x="1567561" y="1359221"/>
            <a:ext cx="6595461" cy="3198915"/>
          </a:xfrm>
          <a:prstGeom prst="ellipse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E608D9AE-C959-4B78-9301-7E0D6F9D6396}"/>
              </a:ext>
            </a:extLst>
          </p:cNvPr>
          <p:cNvSpPr/>
          <p:nvPr/>
        </p:nvSpPr>
        <p:spPr>
          <a:xfrm rot="20765192" flipH="1">
            <a:off x="1449042" y="857612"/>
            <a:ext cx="7644765" cy="3823009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61770EF9-EDF4-4E0C-B9E7-6B8B0647EEA7}"/>
              </a:ext>
            </a:extLst>
          </p:cNvPr>
          <p:cNvSpPr/>
          <p:nvPr/>
        </p:nvSpPr>
        <p:spPr>
          <a:xfrm rot="20852674">
            <a:off x="1365066" y="740721"/>
            <a:ext cx="8658594" cy="4056875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2B813FCB-44B1-43DC-9AB6-EED7B08CEE28}"/>
              </a:ext>
            </a:extLst>
          </p:cNvPr>
          <p:cNvSpPr/>
          <p:nvPr/>
        </p:nvSpPr>
        <p:spPr>
          <a:xfrm rot="10144306">
            <a:off x="1208623" y="236148"/>
            <a:ext cx="10520896" cy="4323994"/>
          </a:xfrm>
          <a:prstGeom prst="ellipse">
            <a:avLst/>
          </a:prstGeom>
          <a:noFill/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9A6327B-D5BF-49CE-9114-B5B7F00A61CE}"/>
              </a:ext>
            </a:extLst>
          </p:cNvPr>
          <p:cNvSpPr txBox="1"/>
          <p:nvPr/>
        </p:nvSpPr>
        <p:spPr>
          <a:xfrm>
            <a:off x="4229673" y="1694094"/>
            <a:ext cx="20657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◇地域（近隣・市町村サイズ）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A78C369-6B58-4016-8AE8-9C1C6C5D441D}"/>
              </a:ext>
            </a:extLst>
          </p:cNvPr>
          <p:cNvSpPr txBox="1"/>
          <p:nvPr/>
        </p:nvSpPr>
        <p:spPr>
          <a:xfrm>
            <a:off x="5186335" y="1261218"/>
            <a:ext cx="18193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◇地域（都道府県サイズ）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ED21722-8C09-4FD4-A780-D7E8F54FD1A7}"/>
              </a:ext>
            </a:extLst>
          </p:cNvPr>
          <p:cNvSpPr txBox="1"/>
          <p:nvPr/>
        </p:nvSpPr>
        <p:spPr>
          <a:xfrm>
            <a:off x="6024965" y="770224"/>
            <a:ext cx="1488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◇地域（国サイズ）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4BF55AD-EF9C-4897-A21F-EB0BAF2088CA}"/>
              </a:ext>
            </a:extLst>
          </p:cNvPr>
          <p:cNvSpPr txBox="1"/>
          <p:nvPr/>
        </p:nvSpPr>
        <p:spPr>
          <a:xfrm>
            <a:off x="7233547" y="679637"/>
            <a:ext cx="2119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/>
              <a:t>◇</a:t>
            </a:r>
            <a:r>
              <a:rPr kumimoji="1" lang="ja-JP" altLang="en-US" sz="1000" b="1" dirty="0"/>
              <a:t>地域（世界サイズ）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FF280A-7AAC-4EB7-9C5F-C7C56E4D1EE8}"/>
              </a:ext>
            </a:extLst>
          </p:cNvPr>
          <p:cNvSpPr txBox="1"/>
          <p:nvPr/>
        </p:nvSpPr>
        <p:spPr>
          <a:xfrm>
            <a:off x="4598090" y="338102"/>
            <a:ext cx="4211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highlight>
                  <a:srgbClr val="00FF00"/>
                </a:highlight>
              </a:rPr>
              <a:t>ⓓ</a:t>
            </a:r>
            <a:r>
              <a:rPr kumimoji="1" lang="ja-JP" altLang="en-US" sz="1200" b="1" dirty="0">
                <a:highlight>
                  <a:srgbClr val="00FF00"/>
                </a:highlight>
              </a:rPr>
              <a:t>地域の人々と共「地域の食の営み」</a:t>
            </a:r>
            <a:endParaRPr kumimoji="1" lang="en-US" altLang="ja-JP" sz="1200" b="1" dirty="0">
              <a:highlight>
                <a:srgbClr val="00FF00"/>
              </a:highlight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FF59C6B-EF6A-4E82-A9E6-4EA7F1D64CA9}"/>
              </a:ext>
            </a:extLst>
          </p:cNvPr>
          <p:cNvSpPr txBox="1"/>
          <p:nvPr/>
        </p:nvSpPr>
        <p:spPr>
          <a:xfrm>
            <a:off x="4910039" y="2015802"/>
            <a:ext cx="202174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highlight>
                  <a:srgbClr val="00FF00"/>
                </a:highlight>
              </a:rPr>
              <a:t>ⓓー１</a:t>
            </a:r>
            <a:r>
              <a:rPr lang="ja-JP" altLang="en-US" sz="800" dirty="0">
                <a:solidFill>
                  <a:schemeClr val="accent6"/>
                </a:solidFill>
              </a:rPr>
              <a:t>学校・職場・福祉施設・医療施設、フードシステムの各拠点等で事業の目的の一環としての</a:t>
            </a:r>
            <a:r>
              <a:rPr lang="ja-JP" altLang="en-US" sz="1050" b="1" dirty="0">
                <a:highlight>
                  <a:srgbClr val="00FF00"/>
                </a:highlight>
              </a:rPr>
              <a:t>仲間たちと</a:t>
            </a:r>
            <a:endParaRPr lang="en-US" altLang="ja-JP" sz="1050" b="1" dirty="0">
              <a:highlight>
                <a:srgbClr val="00FF00"/>
              </a:highlight>
            </a:endParaRPr>
          </a:p>
          <a:p>
            <a:r>
              <a:rPr lang="ja-JP" altLang="en-US" sz="1050" b="1" dirty="0">
                <a:highlight>
                  <a:srgbClr val="00FF00"/>
                </a:highlight>
              </a:rPr>
              <a:t>共「食事」、共「食行動」</a:t>
            </a:r>
            <a:endParaRPr kumimoji="1" lang="ja-JP" altLang="en-US" sz="1050" b="1" dirty="0">
              <a:highlight>
                <a:srgbClr val="00FF00"/>
              </a:highlight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D4207C5-36AB-4D92-BAB3-8D5A7ACF0AAC}"/>
              </a:ext>
            </a:extLst>
          </p:cNvPr>
          <p:cNvSpPr txBox="1"/>
          <p:nvPr/>
        </p:nvSpPr>
        <p:spPr>
          <a:xfrm>
            <a:off x="4083839" y="2843466"/>
            <a:ext cx="3151552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highlight>
                  <a:srgbClr val="00FF00"/>
                </a:highlight>
              </a:rPr>
              <a:t>ⓓー２</a:t>
            </a:r>
            <a:r>
              <a:rPr kumimoji="1" lang="ja-JP" altLang="en-US" sz="800" dirty="0">
                <a:solidFill>
                  <a:schemeClr val="accent6"/>
                </a:solidFill>
              </a:rPr>
              <a:t>　「子ども食堂」「</a:t>
            </a:r>
            <a:r>
              <a:rPr lang="ja-JP" altLang="en-US" sz="800" dirty="0">
                <a:solidFill>
                  <a:schemeClr val="accent6"/>
                </a:solidFill>
              </a:rPr>
              <a:t>拠りどころ</a:t>
            </a:r>
            <a:r>
              <a:rPr kumimoji="1" lang="ja-JP" altLang="en-US" sz="800" dirty="0">
                <a:solidFill>
                  <a:schemeClr val="accent6"/>
                </a:solidFill>
              </a:rPr>
              <a:t>」等</a:t>
            </a:r>
            <a:r>
              <a:rPr kumimoji="1" lang="ja-JP" altLang="en-US" sz="800" dirty="0"/>
              <a:t>ⓐⓑⓒで</a:t>
            </a:r>
            <a:endParaRPr kumimoji="1" lang="en-US" altLang="ja-JP" sz="800" dirty="0"/>
          </a:p>
          <a:p>
            <a:r>
              <a:rPr kumimoji="1" lang="ja-JP" altLang="en-US" sz="800" b="1" dirty="0">
                <a:highlight>
                  <a:srgbClr val="00FF00"/>
                </a:highlight>
              </a:rPr>
              <a:t>共食がむづかしい人びとと</a:t>
            </a:r>
            <a:r>
              <a:rPr kumimoji="1" lang="ja-JP" altLang="en-US" sz="1050" b="1" dirty="0">
                <a:highlight>
                  <a:srgbClr val="00FF00"/>
                </a:highlight>
              </a:rPr>
              <a:t>共「食事」、共「食行動」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6660A0-144F-446D-9732-F60ED26326C8}"/>
              </a:ext>
            </a:extLst>
          </p:cNvPr>
          <p:cNvSpPr txBox="1"/>
          <p:nvPr/>
        </p:nvSpPr>
        <p:spPr>
          <a:xfrm flipH="1">
            <a:off x="7188029" y="2523779"/>
            <a:ext cx="1138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自治体の食に関わる施策や活動、環境づくり等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6F7CC9-A913-4351-BB6F-5432C94FB376}"/>
              </a:ext>
            </a:extLst>
          </p:cNvPr>
          <p:cNvSpPr txBox="1"/>
          <p:nvPr/>
        </p:nvSpPr>
        <p:spPr>
          <a:xfrm>
            <a:off x="7957206" y="2066438"/>
            <a:ext cx="1314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国の食に関わる施策や活動、環境づくり等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46E4BBA-3AD0-46D6-BAB2-C8D3C13F853F}"/>
              </a:ext>
            </a:extLst>
          </p:cNvPr>
          <p:cNvSpPr txBox="1"/>
          <p:nvPr/>
        </p:nvSpPr>
        <p:spPr>
          <a:xfrm>
            <a:off x="8948561" y="1402956"/>
            <a:ext cx="1353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国連等国際組織の理念・活動・環境づくり等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615EA171-12C2-4FED-BB07-C961CCCAF10A}"/>
              </a:ext>
            </a:extLst>
          </p:cNvPr>
          <p:cNvCxnSpPr/>
          <p:nvPr/>
        </p:nvCxnSpPr>
        <p:spPr>
          <a:xfrm flipV="1">
            <a:off x="7543499" y="5009039"/>
            <a:ext cx="3921335" cy="15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E71B682-D357-44D4-8900-503559340F66}"/>
              </a:ext>
            </a:extLst>
          </p:cNvPr>
          <p:cNvSpPr txBox="1"/>
          <p:nvPr/>
        </p:nvSpPr>
        <p:spPr>
          <a:xfrm>
            <a:off x="9137402" y="4484186"/>
            <a:ext cx="2087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i="1" dirty="0"/>
              <a:t>ⓐ～ⓔ：「共食の様式」</a:t>
            </a:r>
            <a:endParaRPr kumimoji="1" lang="en-US" altLang="ja-JP" sz="1200" b="1" i="1" dirty="0"/>
          </a:p>
          <a:p>
            <a:r>
              <a:rPr lang="ja-JP" altLang="en-US" sz="1200" b="1" i="1" dirty="0"/>
              <a:t>　総称して、共「食」</a:t>
            </a:r>
            <a:endParaRPr kumimoji="1" lang="ja-JP" altLang="en-US" sz="1200" b="1" i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90AFE17-0570-4FEC-899F-C9096081D773}"/>
              </a:ext>
            </a:extLst>
          </p:cNvPr>
          <p:cNvSpPr txBox="1"/>
          <p:nvPr/>
        </p:nvSpPr>
        <p:spPr>
          <a:xfrm>
            <a:off x="10952096" y="75675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FF00"/>
                </a:highlight>
              </a:rPr>
              <a:t>ゴール</a:t>
            </a:r>
          </a:p>
        </p:txBody>
      </p:sp>
      <p:sp>
        <p:nvSpPr>
          <p:cNvPr id="53" name="ハート 52">
            <a:extLst>
              <a:ext uri="{FF2B5EF4-FFF2-40B4-BE49-F238E27FC236}">
                <a16:creationId xmlns:a16="http://schemas.microsoft.com/office/drawing/2014/main" id="{501AFC26-FA7B-48FD-A16D-9B8468C2C43E}"/>
              </a:ext>
            </a:extLst>
          </p:cNvPr>
          <p:cNvSpPr/>
          <p:nvPr/>
        </p:nvSpPr>
        <p:spPr>
          <a:xfrm>
            <a:off x="9770328" y="1784038"/>
            <a:ext cx="611662" cy="421920"/>
          </a:xfrm>
          <a:prstGeom prst="heart">
            <a:avLst/>
          </a:prstGeom>
          <a:solidFill>
            <a:srgbClr val="FFFF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ハート 53">
            <a:extLst>
              <a:ext uri="{FF2B5EF4-FFF2-40B4-BE49-F238E27FC236}">
                <a16:creationId xmlns:a16="http://schemas.microsoft.com/office/drawing/2014/main" id="{C8E3A90F-93E3-4A89-801A-248E273071EE}"/>
              </a:ext>
            </a:extLst>
          </p:cNvPr>
          <p:cNvSpPr/>
          <p:nvPr/>
        </p:nvSpPr>
        <p:spPr>
          <a:xfrm>
            <a:off x="8195348" y="2981170"/>
            <a:ext cx="291393" cy="237640"/>
          </a:xfrm>
          <a:prstGeom prst="heart">
            <a:avLst/>
          </a:prstGeom>
          <a:solidFill>
            <a:srgbClr val="FFFF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24B80F1-6CC5-439C-89AD-4E07E5CAAF7B}"/>
              </a:ext>
            </a:extLst>
          </p:cNvPr>
          <p:cNvSpPr txBox="1"/>
          <p:nvPr/>
        </p:nvSpPr>
        <p:spPr>
          <a:xfrm flipH="1">
            <a:off x="8092711" y="5573832"/>
            <a:ext cx="2645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dirty="0">
                <a:solidFill>
                  <a:schemeClr val="accent2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共「食」の</a:t>
            </a:r>
            <a:r>
              <a:rPr lang="ja-JP" altLang="en-US" sz="2400" b="1" i="1" dirty="0">
                <a:solidFill>
                  <a:schemeClr val="accent2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地球地図</a:t>
            </a:r>
            <a:endParaRPr kumimoji="1" lang="ja-JP" altLang="en-US" sz="2400" b="1" i="1" dirty="0">
              <a:solidFill>
                <a:schemeClr val="accent2"/>
              </a:solidFill>
            </a:endParaRPr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56E160A3-CD71-41D5-BFCE-294E3E38D615}"/>
              </a:ext>
            </a:extLst>
          </p:cNvPr>
          <p:cNvSpPr/>
          <p:nvPr/>
        </p:nvSpPr>
        <p:spPr>
          <a:xfrm>
            <a:off x="8104993" y="5480530"/>
            <a:ext cx="2645504" cy="511398"/>
          </a:xfrm>
          <a:prstGeom prst="wedgeRoundRectCallout">
            <a:avLst>
              <a:gd name="adj1" fmla="val 2146"/>
              <a:gd name="adj2" fmla="val 66269"/>
              <a:gd name="adj3" fmla="val 16667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0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513</Words>
  <Application>Microsoft Office PowerPoint</Application>
  <PresentationFormat>ワイド画面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Miyuki</dc:creator>
  <cp:lastModifiedBy>naomi</cp:lastModifiedBy>
  <cp:revision>81</cp:revision>
  <cp:lastPrinted>2022-02-21T04:33:08Z</cp:lastPrinted>
  <dcterms:created xsi:type="dcterms:W3CDTF">2022-01-25T12:42:33Z</dcterms:created>
  <dcterms:modified xsi:type="dcterms:W3CDTF">2022-02-23T00:22:06Z</dcterms:modified>
</cp:coreProperties>
</file>